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4A3E-1E13-7442-B8CD-FCD2244FA682}"/>
              </a:ext>
            </a:extLst>
          </p:cNvPr>
          <p:cNvSpPr>
            <a:spLocks noGrp="1"/>
          </p:cNvSpPr>
          <p:nvPr>
            <p:ph type="ctrTitle"/>
          </p:nvPr>
        </p:nvSpPr>
        <p:spPr>
          <a:xfrm>
            <a:off x="1507067" y="222662"/>
            <a:ext cx="7766936" cy="1818409"/>
          </a:xfrm>
        </p:spPr>
        <p:txBody>
          <a:bodyPr/>
          <a:lstStyle/>
          <a:p>
            <a:pPr algn="ctr"/>
            <a:r>
              <a:rPr lang="en-US"/>
              <a:t>Basic Principles of Communication</a:t>
            </a:r>
          </a:p>
        </p:txBody>
      </p:sp>
      <p:sp>
        <p:nvSpPr>
          <p:cNvPr id="3" name="Subtitle 2">
            <a:extLst>
              <a:ext uri="{FF2B5EF4-FFF2-40B4-BE49-F238E27FC236}">
                <a16:creationId xmlns:a16="http://schemas.microsoft.com/office/drawing/2014/main" id="{EE00160C-9516-384A-A82F-E16B361842B9}"/>
              </a:ext>
            </a:extLst>
          </p:cNvPr>
          <p:cNvSpPr>
            <a:spLocks noGrp="1"/>
          </p:cNvSpPr>
          <p:nvPr>
            <p:ph type="subTitle" idx="1"/>
          </p:nvPr>
        </p:nvSpPr>
        <p:spPr>
          <a:xfrm>
            <a:off x="593766" y="2727614"/>
            <a:ext cx="9166266" cy="4130386"/>
          </a:xfrm>
        </p:spPr>
        <p:txBody>
          <a:bodyPr>
            <a:normAutofit/>
          </a:bodyPr>
          <a:lstStyle/>
          <a:p>
            <a:pPr algn="just"/>
            <a:r>
              <a:rPr lang="en-US" sz="2800" b="1">
                <a:solidFill>
                  <a:schemeClr val="accent5"/>
                </a:solidFill>
              </a:rPr>
              <a:t>Introduction</a:t>
            </a:r>
            <a:r>
              <a:rPr lang="en-US" sz="2800"/>
              <a:t>:  The word "communication" (which comes from the Latin word "communicare" meaning to make common) is used in common talk, usually, to mean speaking or writing or sending a message to another person</a:t>
            </a:r>
            <a:r>
              <a:rPr lang="mr-IN" sz="2800"/>
              <a:t>.</a:t>
            </a:r>
          </a:p>
          <a:p>
            <a:pPr algn="just"/>
            <a:r>
              <a:rPr lang="en-US" sz="2800"/>
              <a:t>Communication is an important aspect of behaviour; human communication is affected by all factors that influence human behaviour</a:t>
            </a:r>
            <a:r>
              <a:rPr lang="mr-IN" sz="2800"/>
              <a:t>.</a:t>
            </a:r>
            <a:endParaRPr lang="en-US" sz="2800"/>
          </a:p>
        </p:txBody>
      </p:sp>
    </p:spTree>
    <p:extLst>
      <p:ext uri="{BB962C8B-B14F-4D97-AF65-F5344CB8AC3E}">
        <p14:creationId xmlns:p14="http://schemas.microsoft.com/office/powerpoint/2010/main" val="3006080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01CBC-FC52-A148-A740-B77A04E6C92D}"/>
              </a:ext>
            </a:extLst>
          </p:cNvPr>
          <p:cNvSpPr>
            <a:spLocks noGrp="1"/>
          </p:cNvSpPr>
          <p:nvPr>
            <p:ph type="title"/>
          </p:nvPr>
        </p:nvSpPr>
        <p:spPr>
          <a:xfrm>
            <a:off x="677334" y="2300844"/>
            <a:ext cx="8596668" cy="4026476"/>
          </a:xfrm>
        </p:spPr>
        <p:txBody>
          <a:bodyPr>
            <a:normAutofit/>
          </a:bodyPr>
          <a:lstStyle/>
          <a:p>
            <a:pPr algn="ctr"/>
            <a:r>
              <a:rPr lang="mr-IN" sz="9600"/>
              <a:t>Thank you</a:t>
            </a:r>
            <a:endParaRPr lang="en-US" sz="9600"/>
          </a:p>
        </p:txBody>
      </p:sp>
    </p:spTree>
    <p:extLst>
      <p:ext uri="{BB962C8B-B14F-4D97-AF65-F5344CB8AC3E}">
        <p14:creationId xmlns:p14="http://schemas.microsoft.com/office/powerpoint/2010/main" val="3311502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D7ECF-C6A9-C340-8CF0-1F56A1A087F5}"/>
              </a:ext>
            </a:extLst>
          </p:cNvPr>
          <p:cNvSpPr>
            <a:spLocks noGrp="1"/>
          </p:cNvSpPr>
          <p:nvPr>
            <p:ph type="title"/>
          </p:nvPr>
        </p:nvSpPr>
        <p:spPr/>
        <p:txBody>
          <a:bodyPr/>
          <a:lstStyle/>
          <a:p>
            <a:pPr algn="ctr"/>
            <a:r>
              <a:rPr lang="en-US"/>
              <a:t>Characteristics of Communication</a:t>
            </a:r>
          </a:p>
        </p:txBody>
      </p:sp>
      <p:sp>
        <p:nvSpPr>
          <p:cNvPr id="3" name="Content Placeholder 2">
            <a:extLst>
              <a:ext uri="{FF2B5EF4-FFF2-40B4-BE49-F238E27FC236}">
                <a16:creationId xmlns:a16="http://schemas.microsoft.com/office/drawing/2014/main" id="{B623594D-65F5-1B4E-8B89-E0A9DA642714}"/>
              </a:ext>
            </a:extLst>
          </p:cNvPr>
          <p:cNvSpPr>
            <a:spLocks noGrp="1"/>
          </p:cNvSpPr>
          <p:nvPr>
            <p:ph idx="1"/>
          </p:nvPr>
        </p:nvSpPr>
        <p:spPr/>
        <p:txBody>
          <a:bodyPr>
            <a:normAutofit/>
          </a:bodyPr>
          <a:lstStyle/>
          <a:p>
            <a:pPr marL="0" indent="0" algn="ctr">
              <a:buNone/>
            </a:pPr>
            <a:r>
              <a:rPr lang="en-US" sz="2000"/>
              <a:t>Understanding the characteristics of communication helps us to improve our competence and skills in communication</a:t>
            </a:r>
            <a:endParaRPr lang="mr-IN" sz="2000"/>
          </a:p>
          <a:p>
            <a:pPr marL="0" indent="0">
              <a:buNone/>
            </a:pPr>
            <a:endParaRPr lang="mr-IN" sz="2000"/>
          </a:p>
          <a:p>
            <a:r>
              <a:rPr lang="en-IN" sz="2000"/>
              <a:t>Communication is unintentional as </a:t>
            </a:r>
            <a:r>
              <a:rPr lang="mr-IN" sz="2000"/>
              <a:t>well </a:t>
            </a:r>
            <a:r>
              <a:rPr lang="en-IN" sz="2000"/>
              <a:t>as intentional</a:t>
            </a:r>
            <a:endParaRPr lang="mr-IN" sz="2000"/>
          </a:p>
          <a:p>
            <a:pPr marL="0" indent="0">
              <a:buNone/>
            </a:pPr>
            <a:r>
              <a:rPr lang="mr-IN" sz="2000"/>
              <a:t>   - </a:t>
            </a:r>
            <a:r>
              <a:rPr lang="en-IN" sz="2000"/>
              <a:t>We do not always succeed in conveying exactly what we want to</a:t>
            </a:r>
            <a:endParaRPr lang="mr-IN" sz="2000"/>
          </a:p>
          <a:p>
            <a:pPr marL="0" indent="0">
              <a:buNone/>
            </a:pPr>
            <a:r>
              <a:rPr lang="mr-IN" sz="2000"/>
              <a:t>.  -Communication</a:t>
            </a:r>
            <a:r>
              <a:rPr lang="en-IN" sz="2000"/>
              <a:t> does not happen exactly as the sender wishes. It often fails</a:t>
            </a:r>
            <a:endParaRPr lang="mr-IN" sz="2000"/>
          </a:p>
          <a:p>
            <a:pPr marL="0" indent="0">
              <a:buNone/>
            </a:pPr>
            <a:r>
              <a:rPr lang="mr-IN" sz="2000"/>
              <a:t>.  -</a:t>
            </a:r>
            <a:r>
              <a:rPr lang="en-IN" sz="2000"/>
              <a:t>Communication takes place even when we are not prepared for it and when we're not aware of it</a:t>
            </a:r>
            <a:endParaRPr lang="mr-IN" sz="2000"/>
          </a:p>
        </p:txBody>
      </p:sp>
    </p:spTree>
    <p:extLst>
      <p:ext uri="{BB962C8B-B14F-4D97-AF65-F5344CB8AC3E}">
        <p14:creationId xmlns:p14="http://schemas.microsoft.com/office/powerpoint/2010/main" val="4139449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D6907D-3A90-C34C-A1FE-DE4187817D62}"/>
              </a:ext>
            </a:extLst>
          </p:cNvPr>
          <p:cNvSpPr>
            <a:spLocks noGrp="1"/>
          </p:cNvSpPr>
          <p:nvPr>
            <p:ph idx="1"/>
          </p:nvPr>
        </p:nvSpPr>
        <p:spPr>
          <a:xfrm>
            <a:off x="677334" y="630877"/>
            <a:ext cx="8596668" cy="5410485"/>
          </a:xfrm>
        </p:spPr>
        <p:txBody>
          <a:bodyPr>
            <a:normAutofit/>
          </a:bodyPr>
          <a:lstStyle/>
          <a:p>
            <a:pPr algn="just"/>
            <a:r>
              <a:rPr lang="mr-IN" sz="2000"/>
              <a:t>Communication is a dynamic process</a:t>
            </a:r>
          </a:p>
          <a:p>
            <a:pPr marL="0" indent="0" algn="just">
              <a:buNone/>
            </a:pPr>
            <a:r>
              <a:rPr lang="mr-IN" sz="2000"/>
              <a:t>    - Communication is a process (an ongoing activity) and is always changing, always in motion; it grows and develops</a:t>
            </a:r>
          </a:p>
          <a:p>
            <a:pPr marL="0" indent="0" algn="just">
              <a:buNone/>
            </a:pPr>
            <a:r>
              <a:rPr lang="mr-IN" sz="2000"/>
              <a:t>    - Every time we engage is an act of communication, we bring to it all our previous experiences, thoughts, feelings which have been formed by other communication, events. </a:t>
            </a:r>
          </a:p>
          <a:p>
            <a:pPr marL="0" indent="0" algn="just">
              <a:buNone/>
            </a:pPr>
            <a:endParaRPr lang="mr-IN" sz="2000"/>
          </a:p>
          <a:p>
            <a:pPr algn="just"/>
            <a:r>
              <a:rPr lang="mr-IN" sz="2000"/>
              <a:t>Communication is systematic </a:t>
            </a:r>
          </a:p>
          <a:p>
            <a:pPr marL="0" indent="0" algn="just">
              <a:buNone/>
            </a:pPr>
            <a:r>
              <a:rPr lang="mr-IN" sz="2000"/>
              <a:t>    - Every aspect of the process is affected by every other aspect. The source, environment, goal, medium, nature of the message, receiver, feedback all of these affect one another </a:t>
            </a:r>
          </a:p>
          <a:p>
            <a:pPr marL="0" indent="0" algn="just">
              <a:buNone/>
            </a:pPr>
            <a:r>
              <a:rPr lang="mr-IN" sz="2000"/>
              <a:t>    - Disturbance at any stage in communication process affects the entire process</a:t>
            </a:r>
            <a:endParaRPr lang="en-US" sz="2000"/>
          </a:p>
        </p:txBody>
      </p:sp>
    </p:spTree>
    <p:extLst>
      <p:ext uri="{BB962C8B-B14F-4D97-AF65-F5344CB8AC3E}">
        <p14:creationId xmlns:p14="http://schemas.microsoft.com/office/powerpoint/2010/main" val="386718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CBD55A-370B-DF40-B84A-6E36C82AFFED}"/>
              </a:ext>
            </a:extLst>
          </p:cNvPr>
          <p:cNvSpPr>
            <a:spLocks noGrp="1"/>
          </p:cNvSpPr>
          <p:nvPr>
            <p:ph idx="1"/>
          </p:nvPr>
        </p:nvSpPr>
        <p:spPr/>
        <p:txBody>
          <a:bodyPr>
            <a:normAutofit/>
          </a:bodyPr>
          <a:lstStyle/>
          <a:p>
            <a:pPr algn="just"/>
            <a:r>
              <a:rPr lang="mr-IN" sz="2000"/>
              <a:t>Communication is both interaction and transaction</a:t>
            </a:r>
          </a:p>
          <a:p>
            <a:pPr marL="0" indent="0" algn="just">
              <a:buNone/>
            </a:pPr>
            <a:r>
              <a:rPr lang="mr-IN" sz="2000"/>
              <a:t>    - Two participants, the source and the receiver, exchange ideas and information and influence each other during the process of communication.</a:t>
            </a:r>
          </a:p>
          <a:p>
            <a:pPr marL="0" indent="0" algn="just">
              <a:buNone/>
            </a:pPr>
            <a:endParaRPr lang="mr-IN" sz="2000"/>
          </a:p>
          <a:p>
            <a:pPr marL="0" indent="0" algn="just">
              <a:buNone/>
            </a:pPr>
            <a:r>
              <a:rPr lang="mr-IN" sz="2000"/>
              <a:t>    - They share as well as exchange thoughts and meanings.</a:t>
            </a:r>
            <a:endParaRPr lang="en-US" sz="2000"/>
          </a:p>
        </p:txBody>
      </p:sp>
    </p:spTree>
    <p:extLst>
      <p:ext uri="{BB962C8B-B14F-4D97-AF65-F5344CB8AC3E}">
        <p14:creationId xmlns:p14="http://schemas.microsoft.com/office/powerpoint/2010/main" val="310884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AEE84-4558-0A42-A935-1FDE5ECA66CA}"/>
              </a:ext>
            </a:extLst>
          </p:cNvPr>
          <p:cNvSpPr>
            <a:spLocks noGrp="1"/>
          </p:cNvSpPr>
          <p:nvPr>
            <p:ph type="title"/>
          </p:nvPr>
        </p:nvSpPr>
        <p:spPr/>
        <p:txBody>
          <a:bodyPr/>
          <a:lstStyle/>
          <a:p>
            <a:pPr algn="ctr"/>
            <a:r>
              <a:rPr lang="mr-IN"/>
              <a:t>Process of Communication</a:t>
            </a:r>
            <a:endParaRPr lang="en-US"/>
          </a:p>
        </p:txBody>
      </p:sp>
      <p:sp>
        <p:nvSpPr>
          <p:cNvPr id="3" name="Content Placeholder 2">
            <a:extLst>
              <a:ext uri="{FF2B5EF4-FFF2-40B4-BE49-F238E27FC236}">
                <a16:creationId xmlns:a16="http://schemas.microsoft.com/office/drawing/2014/main" id="{5A8D4E85-D7CC-0246-AB96-1BA459835490}"/>
              </a:ext>
            </a:extLst>
          </p:cNvPr>
          <p:cNvSpPr>
            <a:spLocks noGrp="1"/>
          </p:cNvSpPr>
          <p:nvPr>
            <p:ph idx="1"/>
          </p:nvPr>
        </p:nvSpPr>
        <p:spPr>
          <a:xfrm>
            <a:off x="677334" y="1558636"/>
            <a:ext cx="8596668" cy="4954237"/>
          </a:xfrm>
        </p:spPr>
        <p:txBody>
          <a:bodyPr>
            <a:normAutofit lnSpcReduction="10000"/>
          </a:bodyPr>
          <a:lstStyle/>
          <a:p>
            <a:pPr marL="0" indent="0" algn="ctr">
              <a:buNone/>
            </a:pPr>
            <a:r>
              <a:rPr lang="mr-IN" sz="2000"/>
              <a:t>The process of communication involves decisions and activities by the two persons involved, the sender and the receiver</a:t>
            </a:r>
          </a:p>
          <a:p>
            <a:pPr marL="0" indent="0">
              <a:buNone/>
            </a:pPr>
            <a:r>
              <a:rPr lang="mr-IN" sz="2000"/>
              <a:t>The Sender begins the process of communication.</a:t>
            </a:r>
          </a:p>
          <a:p>
            <a:pPr marL="0" indent="0">
              <a:buNone/>
            </a:pPr>
            <a:r>
              <a:rPr lang="mr-IN" sz="2000"/>
              <a:t>Sender’s functions make up half the process of communication. The functions of the sender are:</a:t>
            </a:r>
          </a:p>
          <a:p>
            <a:pPr marL="0" indent="0">
              <a:buNone/>
            </a:pPr>
            <a:endParaRPr lang="mr-IN" sz="2000"/>
          </a:p>
          <a:p>
            <a:pPr marL="457200" indent="-457200">
              <a:buFont typeface="+mj-lt"/>
              <a:buAutoNum type="arabicPeriod"/>
            </a:pPr>
            <a:r>
              <a:rPr lang="mr-IN" sz="2000"/>
              <a:t>Being clear about goal/purpose of the communication</a:t>
            </a:r>
          </a:p>
          <a:p>
            <a:pPr marL="457200" indent="-457200">
              <a:buFont typeface="+mj-lt"/>
              <a:buAutoNum type="arabicPeriod"/>
            </a:pPr>
            <a:r>
              <a:rPr lang="mr-IN" sz="2000"/>
              <a:t>Finding out about the understanding and needs of the target audience </a:t>
            </a:r>
          </a:p>
          <a:p>
            <a:pPr marL="457200" indent="-457200">
              <a:buFont typeface="+mj-lt"/>
              <a:buAutoNum type="arabicPeriod"/>
            </a:pPr>
            <a:r>
              <a:rPr lang="mr-IN" sz="2000"/>
              <a:t>Encoding the required information and ideas with symbols to create the message to suit the audience</a:t>
            </a:r>
          </a:p>
          <a:p>
            <a:pPr marL="457200" indent="-457200">
              <a:buFont typeface="+mj-lt"/>
              <a:buAutoNum type="arabicPeriod"/>
            </a:pPr>
            <a:r>
              <a:rPr lang="mr-IN" sz="2000"/>
              <a:t>Selecting the medium to send the message</a:t>
            </a:r>
          </a:p>
          <a:p>
            <a:pPr marL="457200" indent="-457200">
              <a:buFont typeface="+mj-lt"/>
              <a:buAutoNum type="arabicPeriod"/>
            </a:pPr>
            <a:r>
              <a:rPr lang="en-IN" sz="2000"/>
              <a:t>M</a:t>
            </a:r>
            <a:r>
              <a:rPr lang="mr-IN" sz="2000"/>
              <a:t>aking efforts to get feedback </a:t>
            </a:r>
            <a:endParaRPr lang="en-US" sz="2000"/>
          </a:p>
        </p:txBody>
      </p:sp>
    </p:spTree>
    <p:extLst>
      <p:ext uri="{BB962C8B-B14F-4D97-AF65-F5344CB8AC3E}">
        <p14:creationId xmlns:p14="http://schemas.microsoft.com/office/powerpoint/2010/main" val="1918567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63023D-D6B6-7B41-8FCF-562F148D26C6}"/>
              </a:ext>
            </a:extLst>
          </p:cNvPr>
          <p:cNvSpPr>
            <a:spLocks noGrp="1"/>
          </p:cNvSpPr>
          <p:nvPr>
            <p:ph idx="1"/>
          </p:nvPr>
        </p:nvSpPr>
        <p:spPr>
          <a:xfrm>
            <a:off x="677334" y="1168976"/>
            <a:ext cx="8596668" cy="5381007"/>
          </a:xfrm>
        </p:spPr>
        <p:txBody>
          <a:bodyPr>
            <a:normAutofit/>
          </a:bodyPr>
          <a:lstStyle/>
          <a:p>
            <a:r>
              <a:rPr lang="mr-IN" sz="2000"/>
              <a:t>The Receiver’s functions complete one cycle of the process of communication. The functions of the receiver are:</a:t>
            </a:r>
          </a:p>
          <a:p>
            <a:pPr marL="0" indent="0">
              <a:buNone/>
            </a:pPr>
            <a:endParaRPr lang="mr-IN" sz="2000"/>
          </a:p>
          <a:p>
            <a:pPr marL="457200" indent="-457200">
              <a:buFont typeface="+mj-lt"/>
              <a:buAutoNum type="arabicPeriod"/>
            </a:pPr>
            <a:r>
              <a:rPr lang="mr-IN" sz="2000"/>
              <a:t>Attending to the received message, that is, listening, reading or observing</a:t>
            </a:r>
          </a:p>
          <a:p>
            <a:pPr marL="457200" indent="-457200">
              <a:buFont typeface="+mj-lt"/>
              <a:buAutoNum type="arabicPeriod"/>
            </a:pPr>
            <a:r>
              <a:rPr lang="mr-IN" sz="2000"/>
              <a:t>Decoding the received message </a:t>
            </a:r>
          </a:p>
          <a:p>
            <a:pPr marL="457200" indent="-457200">
              <a:buFont typeface="+mj-lt"/>
              <a:buAutoNum type="arabicPeriod"/>
            </a:pPr>
            <a:r>
              <a:rPr lang="mr-IN" sz="2000"/>
              <a:t>Interpreting and understanding the meaning of the message </a:t>
            </a:r>
          </a:p>
          <a:p>
            <a:pPr marL="457200" indent="-457200">
              <a:buFont typeface="+mj-lt"/>
              <a:buAutoNum type="arabicPeriod"/>
            </a:pPr>
            <a:r>
              <a:rPr lang="mr-IN" sz="2000"/>
              <a:t>Responding to the message </a:t>
            </a:r>
          </a:p>
          <a:p>
            <a:pPr marL="457200" indent="-457200">
              <a:buFont typeface="+mj-lt"/>
              <a:buAutoNum type="arabicPeriod"/>
            </a:pPr>
            <a:r>
              <a:rPr lang="mr-IN" sz="2000"/>
              <a:t>Giving feedback to the sender of the message </a:t>
            </a:r>
            <a:endParaRPr lang="en-US" sz="2000"/>
          </a:p>
        </p:txBody>
      </p:sp>
    </p:spTree>
    <p:extLst>
      <p:ext uri="{BB962C8B-B14F-4D97-AF65-F5344CB8AC3E}">
        <p14:creationId xmlns:p14="http://schemas.microsoft.com/office/powerpoint/2010/main" val="405309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23877-8511-FD43-9B37-F5CA05A08541}"/>
              </a:ext>
            </a:extLst>
          </p:cNvPr>
          <p:cNvSpPr>
            <a:spLocks noGrp="1"/>
          </p:cNvSpPr>
          <p:nvPr>
            <p:ph type="title"/>
          </p:nvPr>
        </p:nvSpPr>
        <p:spPr/>
        <p:txBody>
          <a:bodyPr/>
          <a:lstStyle/>
          <a:p>
            <a:pPr algn="ctr"/>
            <a:r>
              <a:rPr lang="mr-IN"/>
              <a:t>Barriers to Communication</a:t>
            </a:r>
            <a:endParaRPr lang="en-US"/>
          </a:p>
        </p:txBody>
      </p:sp>
      <p:sp>
        <p:nvSpPr>
          <p:cNvPr id="3" name="Content Placeholder 2">
            <a:extLst>
              <a:ext uri="{FF2B5EF4-FFF2-40B4-BE49-F238E27FC236}">
                <a16:creationId xmlns:a16="http://schemas.microsoft.com/office/drawing/2014/main" id="{3E11C6E4-06C5-254B-891D-201A50F9C7DE}"/>
              </a:ext>
            </a:extLst>
          </p:cNvPr>
          <p:cNvSpPr>
            <a:spLocks noGrp="1"/>
          </p:cNvSpPr>
          <p:nvPr>
            <p:ph idx="1"/>
          </p:nvPr>
        </p:nvSpPr>
        <p:spPr>
          <a:xfrm>
            <a:off x="677334" y="2160589"/>
            <a:ext cx="8596668" cy="3880773"/>
          </a:xfrm>
        </p:spPr>
        <p:txBody>
          <a:bodyPr>
            <a:normAutofit/>
          </a:bodyPr>
          <a:lstStyle/>
          <a:p>
            <a:r>
              <a:rPr lang="mr-IN" sz="2000"/>
              <a:t>Communication is not always successful. Several things can prevent the message from reaching the receiver or from having the desired effect on the receiver.</a:t>
            </a:r>
          </a:p>
          <a:p>
            <a:r>
              <a:rPr lang="mr-IN" sz="2000"/>
              <a:t>Obstacles that prevent a message from reaching the intended receiver may be outside and beyond the control of the persons concerned. </a:t>
            </a:r>
          </a:p>
          <a:p>
            <a:pPr>
              <a:buFont typeface="+mj-lt"/>
              <a:buAutoNum type="arabicPeriod"/>
            </a:pPr>
            <a:r>
              <a:rPr lang="mr-IN" sz="2000" b="1">
                <a:solidFill>
                  <a:schemeClr val="accent5"/>
                </a:solidFill>
              </a:rPr>
              <a:t>Defects in the medium: </a:t>
            </a:r>
            <a:r>
              <a:rPr lang="mr-IN" sz="2000">
                <a:solidFill>
                  <a:schemeClr val="tx2"/>
                </a:solidFill>
              </a:rPr>
              <a:t>Defects in the devices used for transmitting messages are external and usually not within the control of the people engaged in communication. The telephone, postal system, courier system or electronic media may fail. Messages can get delayed, distorted and even lost while being transmitted.</a:t>
            </a:r>
          </a:p>
          <a:p>
            <a:pPr marL="0" indent="0">
              <a:buNone/>
            </a:pPr>
            <a:r>
              <a:rPr lang="mr-IN" sz="2000" b="1">
                <a:solidFill>
                  <a:schemeClr val="accent5"/>
                </a:solidFill>
              </a:rPr>
              <a:t> Example: Scene from Romeo &amp; Juliet </a:t>
            </a:r>
          </a:p>
        </p:txBody>
      </p:sp>
    </p:spTree>
    <p:extLst>
      <p:ext uri="{BB962C8B-B14F-4D97-AF65-F5344CB8AC3E}">
        <p14:creationId xmlns:p14="http://schemas.microsoft.com/office/powerpoint/2010/main" val="763785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44E6A3-D4B1-AC46-8B43-F0787DF87DF7}"/>
              </a:ext>
            </a:extLst>
          </p:cNvPr>
          <p:cNvSpPr>
            <a:spLocks noGrp="1"/>
          </p:cNvSpPr>
          <p:nvPr>
            <p:ph idx="1"/>
          </p:nvPr>
        </p:nvSpPr>
        <p:spPr>
          <a:xfrm>
            <a:off x="677334" y="445325"/>
            <a:ext cx="8596668" cy="6412675"/>
          </a:xfrm>
        </p:spPr>
        <p:txBody>
          <a:bodyPr>
            <a:normAutofit/>
          </a:bodyPr>
          <a:lstStyle/>
          <a:p>
            <a:pPr marL="0" indent="0">
              <a:buNone/>
            </a:pPr>
            <a:r>
              <a:rPr lang="mr-IN" sz="2000" b="1">
                <a:solidFill>
                  <a:schemeClr val="accent5"/>
                </a:solidFill>
              </a:rPr>
              <a:t>2. Noise in the Environment: </a:t>
            </a:r>
            <a:r>
              <a:rPr lang="mr-IN" sz="2000">
                <a:solidFill>
                  <a:schemeClr val="tx2"/>
                </a:solidFill>
              </a:rPr>
              <a:t>In face to face communication which is carried by air vibration, the air may be disturbed by noise such as traffic, factory work, or people talking. </a:t>
            </a:r>
          </a:p>
          <a:p>
            <a:pPr marL="0" indent="0">
              <a:buNone/>
            </a:pPr>
            <a:r>
              <a:rPr lang="mr-IN" sz="2000">
                <a:solidFill>
                  <a:schemeClr val="tx2"/>
                </a:solidFill>
              </a:rPr>
              <a:t>   In a factory, oral communication is very difficult because of the noise of the     machines.</a:t>
            </a:r>
          </a:p>
          <a:p>
            <a:pPr marL="0" indent="0">
              <a:buNone/>
            </a:pPr>
            <a:endParaRPr lang="mr-IN" sz="2000">
              <a:solidFill>
                <a:schemeClr val="tx2"/>
              </a:solidFill>
            </a:endParaRPr>
          </a:p>
          <a:p>
            <a:pPr marL="0" indent="0">
              <a:buNone/>
            </a:pPr>
            <a:r>
              <a:rPr lang="mr-IN" sz="2000" b="1">
                <a:solidFill>
                  <a:schemeClr val="accent5"/>
                </a:solidFill>
              </a:rPr>
              <a:t>3. Information Overload: </a:t>
            </a:r>
            <a:r>
              <a:rPr lang="mr-IN" sz="2000">
                <a:solidFill>
                  <a:schemeClr val="tx2"/>
                </a:solidFill>
              </a:rPr>
              <a:t>When there is too much information, some of it is blocked in transit and may not reach the audience. Advertising and sales information is an example of overload. </a:t>
            </a:r>
          </a:p>
          <a:p>
            <a:pPr marL="0" indent="0">
              <a:buNone/>
            </a:pPr>
            <a:endParaRPr lang="mr-IN" sz="2000" b="1">
              <a:solidFill>
                <a:schemeClr val="tx2"/>
              </a:solidFill>
            </a:endParaRPr>
          </a:p>
          <a:p>
            <a:pPr marL="0" indent="0">
              <a:buNone/>
            </a:pPr>
            <a:r>
              <a:rPr lang="mr-IN" sz="2000" b="1">
                <a:solidFill>
                  <a:schemeClr val="accent5"/>
                </a:solidFill>
              </a:rPr>
              <a:t>4. Closed Mind: </a:t>
            </a:r>
            <a:r>
              <a:rPr lang="mr-IN" sz="2000">
                <a:solidFill>
                  <a:schemeClr val="tx2"/>
                </a:solidFill>
              </a:rPr>
              <a:t>Limited intellectual background, limited reading and narrow interests can cause a person’s mind to be narrow. This limits the ability to take in new ideas. Persons with a closed Mind do not take any suggestions for change. This becomes a serious barrier to receiving grievances and appeals. </a:t>
            </a:r>
          </a:p>
          <a:p>
            <a:pPr marL="0" indent="0">
              <a:buNone/>
            </a:pPr>
            <a:endParaRPr lang="mr-IN" sz="2000">
              <a:solidFill>
                <a:schemeClr val="tx2"/>
              </a:solidFill>
            </a:endParaRPr>
          </a:p>
          <a:p>
            <a:pPr marL="0" indent="0">
              <a:buNone/>
            </a:pPr>
            <a:endParaRPr lang="en-US" sz="2000">
              <a:solidFill>
                <a:schemeClr val="tx2"/>
              </a:solidFill>
            </a:endParaRPr>
          </a:p>
        </p:txBody>
      </p:sp>
    </p:spTree>
    <p:extLst>
      <p:ext uri="{BB962C8B-B14F-4D97-AF65-F5344CB8AC3E}">
        <p14:creationId xmlns:p14="http://schemas.microsoft.com/office/powerpoint/2010/main" val="4212764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F4ABAB-9EEF-2C47-9ED4-949698E93EE9}"/>
              </a:ext>
            </a:extLst>
          </p:cNvPr>
          <p:cNvSpPr>
            <a:spLocks noGrp="1"/>
          </p:cNvSpPr>
          <p:nvPr>
            <p:ph type="title"/>
          </p:nvPr>
        </p:nvSpPr>
        <p:spPr>
          <a:xfrm>
            <a:off x="677334" y="0"/>
            <a:ext cx="8596668" cy="1930400"/>
          </a:xfrm>
        </p:spPr>
        <p:txBody>
          <a:bodyPr/>
          <a:lstStyle/>
          <a:p>
            <a:pPr algn="ctr"/>
            <a:r>
              <a:rPr lang="mr-IN"/>
              <a:t>Importance of Communication in Workplace </a:t>
            </a:r>
            <a:endParaRPr lang="en-US"/>
          </a:p>
        </p:txBody>
      </p:sp>
      <p:sp>
        <p:nvSpPr>
          <p:cNvPr id="3" name="Content Placeholder 2">
            <a:extLst>
              <a:ext uri="{FF2B5EF4-FFF2-40B4-BE49-F238E27FC236}">
                <a16:creationId xmlns:a16="http://schemas.microsoft.com/office/drawing/2014/main" id="{9474DCB2-4F83-9A4E-924F-E84A9D01C583}"/>
              </a:ext>
            </a:extLst>
          </p:cNvPr>
          <p:cNvSpPr>
            <a:spLocks noGrp="1"/>
          </p:cNvSpPr>
          <p:nvPr>
            <p:ph idx="1"/>
          </p:nvPr>
        </p:nvSpPr>
        <p:spPr>
          <a:xfrm>
            <a:off x="677334" y="1428750"/>
            <a:ext cx="8596668" cy="5429249"/>
          </a:xfrm>
        </p:spPr>
        <p:txBody>
          <a:bodyPr>
            <a:normAutofit lnSpcReduction="10000"/>
          </a:bodyPr>
          <a:lstStyle/>
          <a:p>
            <a:pPr algn="just"/>
            <a:r>
              <a:rPr lang="mr-IN" sz="2000">
                <a:solidFill>
                  <a:schemeClr val="tx2"/>
                </a:solidFill>
              </a:rPr>
              <a:t>Entry into a good organisation requires excellent communication. It is the tool with which we exercise influence on others, bring about changes in the attitudes and views of our associates, motivate them, and establish and maintain relations with them. </a:t>
            </a:r>
          </a:p>
          <a:p>
            <a:pPr algn="just"/>
            <a:r>
              <a:rPr lang="mr-IN" sz="2000">
                <a:solidFill>
                  <a:schemeClr val="tx2"/>
                </a:solidFill>
              </a:rPr>
              <a:t>Communication is central to everything that we do. Communication is the mortar that holds an organisation together, whatever it’s business or its size. With effective communication, multinational organisations that are spread all over the world can function like a single unit. </a:t>
            </a:r>
          </a:p>
          <a:p>
            <a:pPr algn="just"/>
            <a:r>
              <a:rPr lang="en-IN" sz="2000">
                <a:solidFill>
                  <a:schemeClr val="tx2"/>
                </a:solidFill>
              </a:rPr>
              <a:t>T</a:t>
            </a:r>
            <a:r>
              <a:rPr lang="mr-IN" sz="2000">
                <a:solidFill>
                  <a:schemeClr val="tx2"/>
                </a:solidFill>
              </a:rPr>
              <a:t>he most important foundation skills for anyone in the new world of work is the ability to communicate. This means being able to express your ideas effectively in writing and in speech.</a:t>
            </a:r>
          </a:p>
          <a:p>
            <a:pPr algn="just"/>
            <a:r>
              <a:rPr lang="mr-IN" sz="2000">
                <a:solidFill>
                  <a:schemeClr val="tx2"/>
                </a:solidFill>
              </a:rPr>
              <a:t>Ability to work well in teams, to manage your relationships with your seniors, customers and colleagues depends on your communication skill. </a:t>
            </a:r>
          </a:p>
          <a:p>
            <a:pPr algn="just"/>
            <a:r>
              <a:rPr lang="en-IN" sz="2000">
                <a:solidFill>
                  <a:schemeClr val="tx2"/>
                </a:solidFill>
              </a:rPr>
              <a:t>P</a:t>
            </a:r>
            <a:r>
              <a:rPr lang="mr-IN" sz="2000">
                <a:solidFill>
                  <a:schemeClr val="tx2"/>
                </a:solidFill>
              </a:rPr>
              <a:t>roduction of goods is of no use if potential buyers have no information about the product. Communicating to the public about the product is the essence of business. </a:t>
            </a:r>
          </a:p>
          <a:p>
            <a:pPr marL="0" indent="0">
              <a:buNone/>
            </a:pPr>
            <a:endParaRPr lang="en-US" b="1">
              <a:solidFill>
                <a:schemeClr val="accent5"/>
              </a:solidFill>
            </a:endParaRPr>
          </a:p>
        </p:txBody>
      </p:sp>
    </p:spTree>
    <p:extLst>
      <p:ext uri="{BB962C8B-B14F-4D97-AF65-F5344CB8AC3E}">
        <p14:creationId xmlns:p14="http://schemas.microsoft.com/office/powerpoint/2010/main" val="17090397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Basic Principles of Communication</vt:lpstr>
      <vt:lpstr>Characteristics of Communication</vt:lpstr>
      <vt:lpstr>PowerPoint Presentation</vt:lpstr>
      <vt:lpstr>PowerPoint Presentation</vt:lpstr>
      <vt:lpstr>Process of Communication</vt:lpstr>
      <vt:lpstr>PowerPoint Presentation</vt:lpstr>
      <vt:lpstr>Barriers to Communication</vt:lpstr>
      <vt:lpstr>PowerPoint Presentation</vt:lpstr>
      <vt:lpstr>Importance of Communication in Workplace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Principles of Communication</dc:title>
  <dc:creator>rugeks18@gmail.com</dc:creator>
  <cp:lastModifiedBy>Kamalakar Ruge</cp:lastModifiedBy>
  <cp:revision>4</cp:revision>
  <dcterms:created xsi:type="dcterms:W3CDTF">2021-09-21T13:53:26Z</dcterms:created>
  <dcterms:modified xsi:type="dcterms:W3CDTF">2021-12-23T06:37:22Z</dcterms:modified>
</cp:coreProperties>
</file>